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369F26-3513-4AA7-872D-FC3461AE9C8C}">
  <a:tblStyle styleId="{81369F26-3513-4AA7-872D-FC3461AE9C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9b2616a6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9b2616a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9b2616a60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9b2616a60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9b2616a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9b2616a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After testing 20 genes, we can see that Gene N is differentially expressed. </a:t>
            </a:r>
            <a:r>
              <a:rPr b="1" i="1" lang="en" sz="2300">
                <a:solidFill>
                  <a:schemeClr val="dk1"/>
                </a:solidFill>
              </a:rPr>
              <a:t>(Right???)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a03cb70a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a03cb70a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What if we tested 100 genes? </a:t>
            </a:r>
            <a:br>
              <a:rPr b="1" lang="en" sz="2300">
                <a:solidFill>
                  <a:schemeClr val="dk1"/>
                </a:solidFill>
              </a:rPr>
            </a:br>
            <a:r>
              <a:rPr b="1" lang="en" sz="2300">
                <a:solidFill>
                  <a:schemeClr val="dk1"/>
                </a:solidFill>
              </a:rPr>
              <a:t>How many genes would we expect to be &lt; 0.05 just by chance?</a:t>
            </a:r>
            <a:endParaRPr b="1"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a03cb70a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a03cb70a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What if we tested 10,000 genes? </a:t>
            </a:r>
            <a:r>
              <a:rPr lang="en" sz="1400">
                <a:solidFill>
                  <a:schemeClr val="dk1"/>
                </a:solidFill>
              </a:rPr>
              <a:t>~500 sig results by chance!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9b2616a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9b2616a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b2616a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b2616a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9b2616a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9b2616a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9b2616a60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9b2616a60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9b2616a60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9b2616a60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20.png"/><Relationship Id="rId22" Type="http://schemas.openxmlformats.org/officeDocument/2006/relationships/image" Target="../media/image15.png"/><Relationship Id="rId10" Type="http://schemas.openxmlformats.org/officeDocument/2006/relationships/image" Target="../media/image22.png"/><Relationship Id="rId21" Type="http://schemas.openxmlformats.org/officeDocument/2006/relationships/image" Target="../media/image25.png"/><Relationship Id="rId13" Type="http://schemas.openxmlformats.org/officeDocument/2006/relationships/image" Target="../media/image21.png"/><Relationship Id="rId12" Type="http://schemas.openxmlformats.org/officeDocument/2006/relationships/image" Target="../media/image9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5" Type="http://schemas.openxmlformats.org/officeDocument/2006/relationships/image" Target="../media/image18.png"/><Relationship Id="rId14" Type="http://schemas.openxmlformats.org/officeDocument/2006/relationships/image" Target="../media/image24.png"/><Relationship Id="rId17" Type="http://schemas.openxmlformats.org/officeDocument/2006/relationships/image" Target="../media/image17.png"/><Relationship Id="rId16" Type="http://schemas.openxmlformats.org/officeDocument/2006/relationships/image" Target="../media/image8.png"/><Relationship Id="rId5" Type="http://schemas.openxmlformats.org/officeDocument/2006/relationships/image" Target="../media/image23.png"/><Relationship Id="rId19" Type="http://schemas.openxmlformats.org/officeDocument/2006/relationships/image" Target="../media/image13.png"/><Relationship Id="rId6" Type="http://schemas.openxmlformats.org/officeDocument/2006/relationships/image" Target="../media/image28.png"/><Relationship Id="rId18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11" Type="http://schemas.openxmlformats.org/officeDocument/2006/relationships/image" Target="../media/image22.png"/><Relationship Id="rId22" Type="http://schemas.openxmlformats.org/officeDocument/2006/relationships/image" Target="../media/image25.png"/><Relationship Id="rId10" Type="http://schemas.openxmlformats.org/officeDocument/2006/relationships/image" Target="../media/image10.png"/><Relationship Id="rId21" Type="http://schemas.openxmlformats.org/officeDocument/2006/relationships/image" Target="../media/image26.png"/><Relationship Id="rId13" Type="http://schemas.openxmlformats.org/officeDocument/2006/relationships/image" Target="../media/image9.png"/><Relationship Id="rId24" Type="http://schemas.openxmlformats.org/officeDocument/2006/relationships/image" Target="../media/image14.png"/><Relationship Id="rId12" Type="http://schemas.openxmlformats.org/officeDocument/2006/relationships/image" Target="../media/image20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15" Type="http://schemas.openxmlformats.org/officeDocument/2006/relationships/image" Target="../media/image24.png"/><Relationship Id="rId14" Type="http://schemas.openxmlformats.org/officeDocument/2006/relationships/image" Target="../media/image21.png"/><Relationship Id="rId17" Type="http://schemas.openxmlformats.org/officeDocument/2006/relationships/image" Target="../media/image8.png"/><Relationship Id="rId16" Type="http://schemas.openxmlformats.org/officeDocument/2006/relationships/image" Target="../media/image18.png"/><Relationship Id="rId5" Type="http://schemas.openxmlformats.org/officeDocument/2006/relationships/image" Target="../media/image6.png"/><Relationship Id="rId19" Type="http://schemas.openxmlformats.org/officeDocument/2006/relationships/image" Target="../media/image12.png"/><Relationship Id="rId6" Type="http://schemas.openxmlformats.org/officeDocument/2006/relationships/image" Target="../media/image23.png"/><Relationship Id="rId18" Type="http://schemas.openxmlformats.org/officeDocument/2006/relationships/image" Target="../media/image17.png"/><Relationship Id="rId7" Type="http://schemas.openxmlformats.org/officeDocument/2006/relationships/image" Target="../media/image2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11" Type="http://schemas.openxmlformats.org/officeDocument/2006/relationships/image" Target="../media/image21.png"/><Relationship Id="rId22" Type="http://schemas.openxmlformats.org/officeDocument/2006/relationships/image" Target="../media/image25.png"/><Relationship Id="rId10" Type="http://schemas.openxmlformats.org/officeDocument/2006/relationships/image" Target="../media/image9.png"/><Relationship Id="rId21" Type="http://schemas.openxmlformats.org/officeDocument/2006/relationships/image" Target="../media/image26.png"/><Relationship Id="rId13" Type="http://schemas.openxmlformats.org/officeDocument/2006/relationships/image" Target="../media/image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5" Type="http://schemas.openxmlformats.org/officeDocument/2006/relationships/image" Target="../media/image8.png"/><Relationship Id="rId14" Type="http://schemas.openxmlformats.org/officeDocument/2006/relationships/image" Target="../media/image1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10.png"/><Relationship Id="rId19" Type="http://schemas.openxmlformats.org/officeDocument/2006/relationships/image" Target="../media/image17.png"/><Relationship Id="rId6" Type="http://schemas.openxmlformats.org/officeDocument/2006/relationships/image" Target="../media/image22.png"/><Relationship Id="rId18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a PCR test, Gene_3 is </a:t>
            </a:r>
            <a:r>
              <a:rPr lang="en"/>
              <a:t>differential</a:t>
            </a:r>
            <a:r>
              <a:rPr lang="en"/>
              <a:t> expressed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95086" cy="382097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4802751" y="2642773"/>
            <a:ext cx="910500" cy="87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P-value = </a:t>
            </a:r>
            <a:r>
              <a:rPr b="1" lang="en"/>
              <a:t>0.05</a:t>
            </a:r>
            <a:endParaRPr b="1"/>
          </a:p>
        </p:txBody>
      </p:sp>
      <p:sp>
        <p:nvSpPr>
          <p:cNvPr id="57" name="Google Shape;57;p13"/>
          <p:cNvSpPr txBox="1"/>
          <p:nvPr/>
        </p:nvSpPr>
        <p:spPr>
          <a:xfrm>
            <a:off x="3390975" y="1824900"/>
            <a:ext cx="421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of seeing a difference this extreme under the null hypothesis is &lt;= 5%, so…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462" l="0" r="0" t="1053"/>
          <a:stretch/>
        </p:blipFill>
        <p:spPr>
          <a:xfrm>
            <a:off x="2812275" y="503550"/>
            <a:ext cx="3177526" cy="420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2"/>
          <p:cNvGrpSpPr/>
          <p:nvPr/>
        </p:nvGrpSpPr>
        <p:grpSpPr>
          <a:xfrm>
            <a:off x="2977046" y="542190"/>
            <a:ext cx="2907783" cy="283212"/>
            <a:chOff x="4666175" y="246845"/>
            <a:chExt cx="3134400" cy="321175"/>
          </a:xfrm>
        </p:grpSpPr>
        <p:sp>
          <p:nvSpPr>
            <p:cNvPr id="218" name="Google Shape;218;p22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2977046" y="1611910"/>
            <a:ext cx="2907783" cy="283212"/>
            <a:chOff x="4666175" y="246845"/>
            <a:chExt cx="3134400" cy="321175"/>
          </a:xfrm>
        </p:grpSpPr>
        <p:sp>
          <p:nvSpPr>
            <p:cNvPr id="224" name="Google Shape;224;p22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2947291" y="2643183"/>
            <a:ext cx="2907783" cy="283212"/>
            <a:chOff x="4666175" y="246845"/>
            <a:chExt cx="3134400" cy="321175"/>
          </a:xfrm>
        </p:grpSpPr>
        <p:sp>
          <p:nvSpPr>
            <p:cNvPr id="230" name="Google Shape;230;p22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235" name="Google Shape;235;p22"/>
          <p:cNvGrpSpPr/>
          <p:nvPr/>
        </p:nvGrpSpPr>
        <p:grpSpPr>
          <a:xfrm>
            <a:off x="2977543" y="3700095"/>
            <a:ext cx="2907783" cy="283212"/>
            <a:chOff x="4666175" y="246845"/>
            <a:chExt cx="3134400" cy="321175"/>
          </a:xfrm>
        </p:grpSpPr>
        <p:sp>
          <p:nvSpPr>
            <p:cNvPr id="236" name="Google Shape;236;p22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650" y="256344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885" y="47172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379" y="1483774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1320" y="256344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4650" y="47172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8279" y="47172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70379" y="471725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58292" y="1483774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82073" y="1483785"/>
            <a:ext cx="474136" cy="4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24661" y="1532440"/>
            <a:ext cx="474136" cy="4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78279" y="3617050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03361" y="1532418"/>
            <a:ext cx="474157" cy="45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10800000">
            <a:off x="5430098" y="2563445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 rot="10800000">
            <a:off x="2986191" y="3617050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10800000">
            <a:off x="3563751" y="2563445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 rot="10800000">
            <a:off x="3523884" y="3617050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10800000">
            <a:off x="5370378" y="3617050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 rot="10800000">
            <a:off x="4824649" y="3617050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 rot="10800000">
            <a:off x="4194200" y="2563445"/>
            <a:ext cx="474159" cy="4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86180" y="471725"/>
            <a:ext cx="474157" cy="45072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/>
          <p:nvPr/>
        </p:nvSpPr>
        <p:spPr>
          <a:xfrm>
            <a:off x="4723128" y="2643193"/>
            <a:ext cx="581700" cy="9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664675" y="71525"/>
            <a:ext cx="59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process looked like this, should we believe the published claims? 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847475" y="4757625"/>
            <a:ext cx="75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dangers of using the “nominal” p-value when dealing with large scale data?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5908403" y="814375"/>
            <a:ext cx="3089805" cy="1131973"/>
            <a:chOff x="6295525" y="892692"/>
            <a:chExt cx="2902043" cy="948686"/>
          </a:xfrm>
        </p:grpSpPr>
        <p:sp>
          <p:nvSpPr>
            <p:cNvPr id="63" name="Google Shape;63;p14"/>
            <p:cNvSpPr/>
            <p:nvPr/>
          </p:nvSpPr>
          <p:spPr>
            <a:xfrm>
              <a:off x="6295525" y="980451"/>
              <a:ext cx="241200" cy="241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295525" y="1537475"/>
              <a:ext cx="241200" cy="241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6549468" y="892692"/>
              <a:ext cx="26481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Not statistically significant at alpha = 0.05</a:t>
              </a:r>
              <a:endParaRPr sz="1800"/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6549468" y="1474779"/>
              <a:ext cx="26481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Statistically significant at alpha = 0.05</a:t>
              </a:r>
              <a:endParaRPr sz="1800"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469554" y="832233"/>
            <a:ext cx="4937653" cy="4005740"/>
            <a:chOff x="956297" y="947573"/>
            <a:chExt cx="4637600" cy="3357140"/>
          </a:xfrm>
        </p:grpSpPr>
        <p:grpSp>
          <p:nvGrpSpPr>
            <p:cNvPr id="68" name="Google Shape;68;p14"/>
            <p:cNvGrpSpPr/>
            <p:nvPr/>
          </p:nvGrpSpPr>
          <p:grpSpPr>
            <a:xfrm>
              <a:off x="956297" y="947573"/>
              <a:ext cx="4637600" cy="3357140"/>
              <a:chOff x="617650" y="511475"/>
              <a:chExt cx="4976500" cy="3792950"/>
            </a:xfrm>
          </p:grpSpPr>
          <p:grpSp>
            <p:nvGrpSpPr>
              <p:cNvPr id="69" name="Google Shape;69;p14"/>
              <p:cNvGrpSpPr/>
              <p:nvPr/>
            </p:nvGrpSpPr>
            <p:grpSpPr>
              <a:xfrm>
                <a:off x="617650" y="511475"/>
                <a:ext cx="4976500" cy="747900"/>
                <a:chOff x="617650" y="511475"/>
                <a:chExt cx="4976500" cy="747900"/>
              </a:xfrm>
            </p:grpSpPr>
            <p:sp>
              <p:nvSpPr>
                <p:cNvPr id="70" name="Google Shape;70;p14"/>
                <p:cNvSpPr/>
                <p:nvPr/>
              </p:nvSpPr>
              <p:spPr>
                <a:xfrm>
                  <a:off x="6176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/>
                    <a:t>pvalue = </a:t>
                  </a:r>
                  <a:r>
                    <a:rPr b="1" lang="en"/>
                    <a:t>0.10</a:t>
                  </a:r>
                  <a:endParaRPr b="1"/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6748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0.80</a:t>
                  </a:r>
                  <a:endParaRPr b="1"/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27319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0.95</a:t>
                  </a:r>
                  <a:endParaRPr b="1"/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>
                  <a:off x="37891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0.25</a:t>
                  </a:r>
                  <a:endParaRPr b="1"/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>
                  <a:off x="48462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0.65</a:t>
                  </a:r>
                  <a:endParaRPr b="1"/>
                </a:p>
              </p:txBody>
            </p:sp>
          </p:grpSp>
          <p:grpSp>
            <p:nvGrpSpPr>
              <p:cNvPr id="75" name="Google Shape;75;p14"/>
              <p:cNvGrpSpPr/>
              <p:nvPr/>
            </p:nvGrpSpPr>
            <p:grpSpPr>
              <a:xfrm>
                <a:off x="617650" y="1526492"/>
                <a:ext cx="4976500" cy="747900"/>
                <a:chOff x="617650" y="511475"/>
                <a:chExt cx="4976500" cy="747900"/>
              </a:xfrm>
            </p:grpSpPr>
            <p:sp>
              <p:nvSpPr>
                <p:cNvPr id="76" name="Google Shape;76;p14"/>
                <p:cNvSpPr/>
                <p:nvPr/>
              </p:nvSpPr>
              <p:spPr>
                <a:xfrm>
                  <a:off x="6176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0.60</a:t>
                  </a:r>
                  <a:endParaRPr b="1"/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6748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0.35</a:t>
                  </a:r>
                  <a:endParaRPr b="1"/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27319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0.85</a:t>
                  </a:r>
                  <a:endParaRPr b="1"/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37891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0.20</a:t>
                  </a:r>
                  <a:endParaRPr b="1"/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48462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0.75</a:t>
                  </a:r>
                  <a:endParaRPr b="1"/>
                </a:p>
              </p:txBody>
            </p:sp>
          </p:grpSp>
          <p:grpSp>
            <p:nvGrpSpPr>
              <p:cNvPr id="81" name="Google Shape;81;p14"/>
              <p:cNvGrpSpPr/>
              <p:nvPr/>
            </p:nvGrpSpPr>
            <p:grpSpPr>
              <a:xfrm>
                <a:off x="617650" y="2541508"/>
                <a:ext cx="4976500" cy="747900"/>
                <a:chOff x="617650" y="511475"/>
                <a:chExt cx="4976500" cy="747900"/>
              </a:xfrm>
            </p:grpSpPr>
            <p:sp>
              <p:nvSpPr>
                <p:cNvPr id="82" name="Google Shape;82;p14"/>
                <p:cNvSpPr/>
                <p:nvPr/>
              </p:nvSpPr>
              <p:spPr>
                <a:xfrm>
                  <a:off x="6176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0.55</a:t>
                  </a:r>
                  <a:endParaRPr b="1"/>
                </a:p>
              </p:txBody>
            </p:sp>
            <p:sp>
              <p:nvSpPr>
                <p:cNvPr id="83" name="Google Shape;83;p14"/>
                <p:cNvSpPr/>
                <p:nvPr/>
              </p:nvSpPr>
              <p:spPr>
                <a:xfrm>
                  <a:off x="16748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0.15</a:t>
                  </a:r>
                  <a:endParaRPr b="1"/>
                </a:p>
              </p:txBody>
            </p:sp>
            <p:sp>
              <p:nvSpPr>
                <p:cNvPr id="84" name="Google Shape;84;p14"/>
                <p:cNvSpPr/>
                <p:nvPr/>
              </p:nvSpPr>
              <p:spPr>
                <a:xfrm>
                  <a:off x="27319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0.70</a:t>
                  </a:r>
                  <a:endParaRPr b="1"/>
                </a:p>
              </p:txBody>
            </p:sp>
            <p:sp>
              <p:nvSpPr>
                <p:cNvPr id="85" name="Google Shape;85;p14"/>
                <p:cNvSpPr/>
                <p:nvPr/>
              </p:nvSpPr>
              <p:spPr>
                <a:xfrm>
                  <a:off x="3789100" y="511475"/>
                  <a:ext cx="747900" cy="7479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chemeClr val="lt1"/>
                      </a:solidFill>
                    </a:rPr>
                    <a:t>0.05</a:t>
                  </a:r>
                  <a:endParaRPr b="1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6" name="Google Shape;86;p14"/>
                <p:cNvSpPr/>
                <p:nvPr/>
              </p:nvSpPr>
              <p:spPr>
                <a:xfrm>
                  <a:off x="48462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0.40</a:t>
                  </a:r>
                  <a:endParaRPr b="1"/>
                </a:p>
              </p:txBody>
            </p:sp>
          </p:grpSp>
          <p:grpSp>
            <p:nvGrpSpPr>
              <p:cNvPr id="87" name="Google Shape;87;p14"/>
              <p:cNvGrpSpPr/>
              <p:nvPr/>
            </p:nvGrpSpPr>
            <p:grpSpPr>
              <a:xfrm>
                <a:off x="617650" y="3556525"/>
                <a:ext cx="4976500" cy="747900"/>
                <a:chOff x="617650" y="511475"/>
                <a:chExt cx="4976500" cy="747900"/>
              </a:xfrm>
            </p:grpSpPr>
            <p:sp>
              <p:nvSpPr>
                <p:cNvPr id="88" name="Google Shape;88;p14"/>
                <p:cNvSpPr/>
                <p:nvPr/>
              </p:nvSpPr>
              <p:spPr>
                <a:xfrm>
                  <a:off x="6176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0.50</a:t>
                  </a:r>
                  <a:endParaRPr b="1"/>
                </a:p>
              </p:txBody>
            </p:sp>
            <p:sp>
              <p:nvSpPr>
                <p:cNvPr id="89" name="Google Shape;89;p14"/>
                <p:cNvSpPr/>
                <p:nvPr/>
              </p:nvSpPr>
              <p:spPr>
                <a:xfrm>
                  <a:off x="16748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0.90</a:t>
                  </a:r>
                  <a:endParaRPr b="1"/>
                </a:p>
              </p:txBody>
            </p:sp>
            <p:sp>
              <p:nvSpPr>
                <p:cNvPr id="90" name="Google Shape;90;p14"/>
                <p:cNvSpPr/>
                <p:nvPr/>
              </p:nvSpPr>
              <p:spPr>
                <a:xfrm>
                  <a:off x="27319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0.10</a:t>
                  </a:r>
                  <a:endParaRPr b="1"/>
                </a:p>
              </p:txBody>
            </p:sp>
            <p:sp>
              <p:nvSpPr>
                <p:cNvPr id="91" name="Google Shape;91;p14"/>
                <p:cNvSpPr/>
                <p:nvPr/>
              </p:nvSpPr>
              <p:spPr>
                <a:xfrm>
                  <a:off x="378910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0.45</a:t>
                  </a:r>
                  <a:endParaRPr b="1"/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>
                  <a:off x="4846250" y="511475"/>
                  <a:ext cx="747900" cy="7479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0.30</a:t>
                  </a:r>
                  <a:endParaRPr b="1"/>
                </a:p>
              </p:txBody>
            </p:sp>
          </p:grpSp>
        </p:grpSp>
        <p:sp>
          <p:nvSpPr>
            <p:cNvPr id="93" name="Google Shape;93;p14"/>
            <p:cNvSpPr txBox="1"/>
            <p:nvPr/>
          </p:nvSpPr>
          <p:spPr>
            <a:xfrm>
              <a:off x="3851575" y="2711812"/>
              <a:ext cx="111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Gene N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94" name="Google Shape;94;p14"/>
          <p:cNvSpPr txBox="1"/>
          <p:nvPr/>
        </p:nvSpPr>
        <p:spPr>
          <a:xfrm>
            <a:off x="6060800" y="2924775"/>
            <a:ext cx="26184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With an a</a:t>
            </a:r>
            <a:r>
              <a:rPr lang="en" sz="2000"/>
              <a:t>lpha (threshold) of 0.05,  we </a:t>
            </a:r>
            <a:r>
              <a:rPr b="1" lang="en" sz="2000"/>
              <a:t>expect</a:t>
            </a:r>
            <a:r>
              <a:rPr lang="en" sz="2000"/>
              <a:t> 1/20 results to be </a:t>
            </a:r>
            <a:r>
              <a:rPr b="1" i="1" lang="en" sz="2000"/>
              <a:t>false positives</a:t>
            </a:r>
            <a:r>
              <a:rPr lang="en" sz="2000"/>
              <a:t>. 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8667" t="0"/>
          <a:stretch/>
        </p:blipFill>
        <p:spPr>
          <a:xfrm>
            <a:off x="1528000" y="369175"/>
            <a:ext cx="3918853" cy="43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44507" l="89959" r="0" t="45051"/>
          <a:stretch/>
        </p:blipFill>
        <p:spPr>
          <a:xfrm>
            <a:off x="5734325" y="1067964"/>
            <a:ext cx="2339949" cy="247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4673328" y="1881499"/>
            <a:ext cx="12876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866975" y="3948800"/>
            <a:ext cx="3685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Same as left but visually grouping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p-value &lt;0.05 together</a:t>
            </a:r>
            <a:endParaRPr sz="18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5" y="304575"/>
            <a:ext cx="4465403" cy="36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820" y="304578"/>
            <a:ext cx="4465403" cy="364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25" y="928075"/>
            <a:ext cx="23812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700" y="152400"/>
            <a:ext cx="4340676" cy="33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74454" l="2339" r="78002" t="808"/>
          <a:stretch/>
        </p:blipFill>
        <p:spPr>
          <a:xfrm>
            <a:off x="1017775" y="1369776"/>
            <a:ext cx="1331474" cy="23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2659875" y="203025"/>
            <a:ext cx="3425251" cy="4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25" y="1716225"/>
            <a:ext cx="511124" cy="511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8"/>
          <p:cNvGrpSpPr/>
          <p:nvPr/>
        </p:nvGrpSpPr>
        <p:grpSpPr>
          <a:xfrm>
            <a:off x="2837375" y="246845"/>
            <a:ext cx="3134400" cy="321175"/>
            <a:chOff x="4666175" y="246845"/>
            <a:chExt cx="3134400" cy="321175"/>
          </a:xfrm>
        </p:grpSpPr>
        <p:sp>
          <p:nvSpPr>
            <p:cNvPr id="123" name="Google Shape;123;p18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2837375" y="1459920"/>
            <a:ext cx="3134400" cy="321175"/>
            <a:chOff x="4666175" y="246845"/>
            <a:chExt cx="3134400" cy="321175"/>
          </a:xfrm>
        </p:grpSpPr>
        <p:sp>
          <p:nvSpPr>
            <p:cNvPr id="129" name="Google Shape;129;p18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2805300" y="2629395"/>
            <a:ext cx="3134400" cy="321175"/>
            <a:chOff x="4666175" y="246845"/>
            <a:chExt cx="3134400" cy="321175"/>
          </a:xfrm>
        </p:grpSpPr>
        <p:sp>
          <p:nvSpPr>
            <p:cNvPr id="135" name="Google Shape;135;p18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2837911" y="3827945"/>
            <a:ext cx="3134400" cy="321175"/>
            <a:chOff x="4666175" y="246845"/>
            <a:chExt cx="3134400" cy="321175"/>
          </a:xfrm>
        </p:grpSpPr>
        <p:sp>
          <p:nvSpPr>
            <p:cNvPr id="141" name="Google Shape;141;p18"/>
            <p:cNvSpPr/>
            <p:nvPr/>
          </p:nvSpPr>
          <p:spPr>
            <a:xfrm>
              <a:off x="466617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31260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959025" y="246845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605450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251875" y="247920"/>
              <a:ext cx="548700" cy="320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38" y="2538965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838" y="166930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413" y="1314605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4438" y="2538965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9138" y="166930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2375" y="166930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7413" y="166930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17275" y="1314605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89688" y="1314618"/>
            <a:ext cx="511100" cy="5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29150" y="1369793"/>
            <a:ext cx="511100" cy="5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32375" y="3733765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59413" y="1369768"/>
            <a:ext cx="511124" cy="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 rot="10800000">
            <a:off x="5481787" y="25389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10800000">
            <a:off x="2847350" y="37337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 rot="10800000">
            <a:off x="3469937" y="25389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10800000">
            <a:off x="3426962" y="37337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 rot="10800000">
            <a:off x="5417412" y="37337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 rot="10800000">
            <a:off x="4829137" y="37337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 rot="10800000">
            <a:off x="4149537" y="2538964"/>
            <a:ext cx="511125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337" y="166930"/>
            <a:ext cx="511124" cy="5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4719701" y="2629400"/>
            <a:ext cx="627300" cy="111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71488" rotWithShape="0" algn="bl" dir="10680000" dist="9525">
              <a:srgbClr val="FF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035400" y="2321700"/>
            <a:ext cx="2587450" cy="2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24">
            <a:alphaModFix/>
          </a:blip>
          <a:srcRect b="49576" l="13990" r="21209" t="31275"/>
          <a:stretch/>
        </p:blipFill>
        <p:spPr>
          <a:xfrm>
            <a:off x="1006618" y="669508"/>
            <a:ext cx="1676700" cy="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24">
            <a:alphaModFix/>
          </a:blip>
          <a:srcRect b="68661" l="49837" r="20656" t="20225"/>
          <a:stretch/>
        </p:blipFill>
        <p:spPr>
          <a:xfrm>
            <a:off x="254350" y="678050"/>
            <a:ext cx="763425" cy="2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2044475" y="909150"/>
            <a:ext cx="705600" cy="3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3425800" y="826938"/>
            <a:ext cx="2707749" cy="27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2145450" y="3717150"/>
            <a:ext cx="515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Exciting news! And with 95% confidence! </a:t>
            </a:r>
            <a:br>
              <a:rPr lang="en"/>
            </a:br>
            <a:br>
              <a:rPr lang="en"/>
            </a:br>
            <a:r>
              <a:rPr lang="en"/>
              <a:t>But how did researchers reach this conclusion?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20"/>
          <p:cNvGraphicFramePr/>
          <p:nvPr/>
        </p:nvGraphicFramePr>
        <p:xfrm>
          <a:off x="4552800" y="704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{81369F26-3513-4AA7-872D-FC3461AE9C8C}</a:tableStyleId>
              </a:tblPr>
              <a:tblGrid>
                <a:gridCol w="1386625"/>
                <a:gridCol w="1292225"/>
              </a:tblGrid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jelly bean color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p-value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Grey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0.57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Sienna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0.99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Lime Green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0.08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000"/>
                        <a:t>Green</a:t>
                      </a:r>
                      <a:endParaRPr b="1"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000"/>
                        <a:t>0.02</a:t>
                      </a:r>
                      <a:endParaRPr b="1"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Orange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0.21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Blue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0.81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Black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0.49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Yellow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0.74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Dark Aqua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0.91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2" name="Google Shape;182;p20"/>
          <p:cNvGraphicFramePr/>
          <p:nvPr/>
        </p:nvGraphicFramePr>
        <p:xfrm>
          <a:off x="1816488" y="704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{81369F26-3513-4AA7-872D-FC3461AE9C8C}</a:tableStyleId>
              </a:tblPr>
              <a:tblGrid>
                <a:gridCol w="1335500"/>
                <a:gridCol w="1251950"/>
              </a:tblGrid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jelly bean color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Purple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0.10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Brown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Pink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0.64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Light Blue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Aqua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0.07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Rust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0.58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Blue-Green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0.49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Brown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0.09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Peach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0.61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479" y="1355057"/>
            <a:ext cx="389713" cy="3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479" y="1997553"/>
            <a:ext cx="389713" cy="3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491" y="1710695"/>
            <a:ext cx="389713" cy="3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5225" y="2320267"/>
            <a:ext cx="389713" cy="3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6488" y="997075"/>
            <a:ext cx="389713" cy="3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6601" y="3996747"/>
            <a:ext cx="411001" cy="39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8449" y="2677188"/>
            <a:ext cx="411001" cy="39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8458" y="3051701"/>
            <a:ext cx="410982" cy="3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6619" y="3654136"/>
            <a:ext cx="410982" cy="3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46607" y="3356601"/>
            <a:ext cx="411001" cy="39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3650" y="1994780"/>
            <a:ext cx="383915" cy="40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0700" y="997073"/>
            <a:ext cx="383915" cy="40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 rot="10800000">
            <a:off x="5483659" y="2347952"/>
            <a:ext cx="383916" cy="4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10800000">
            <a:off x="5483659" y="1352275"/>
            <a:ext cx="383916" cy="4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 rot="10800000">
            <a:off x="5510709" y="1707928"/>
            <a:ext cx="383916" cy="4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89570" y="3343635"/>
            <a:ext cx="358271" cy="40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 rot="10800000">
            <a:off x="5523525" y="2714800"/>
            <a:ext cx="358271" cy="40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10800000">
            <a:off x="5489578" y="2987974"/>
            <a:ext cx="358271" cy="40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 rot="10800000">
            <a:off x="5489577" y="4050070"/>
            <a:ext cx="358271" cy="40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 rot="10800000">
            <a:off x="5489578" y="3698813"/>
            <a:ext cx="358271" cy="409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4552800" y="2045950"/>
            <a:ext cx="2679000" cy="33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002425" y="73750"/>
            <a:ext cx="72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full results looked like this, how would that impact how we view the published claims? 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847475" y="4522850"/>
            <a:ext cx="75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dangers of using the “nominal” p-value when dealing with large scale data?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3425800" y="826938"/>
            <a:ext cx="2707749" cy="27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2145450" y="3717150"/>
            <a:ext cx="515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Exciting news! And with 95% confidence! </a:t>
            </a:r>
            <a:br>
              <a:rPr lang="en"/>
            </a:br>
            <a:br>
              <a:rPr lang="en"/>
            </a:br>
            <a:r>
              <a:rPr lang="en"/>
              <a:t>But how did researchers reach this conclusion?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